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1"/>
  </p:sldMasterIdLst>
  <p:sldIdLst>
    <p:sldId id="256" r:id="rId2"/>
  </p:sldIdLst>
  <p:sldSz cx="28803600" cy="36004500"/>
  <p:notesSz cx="6858000" cy="9144000"/>
  <p:defaultTextStyle>
    <a:defPPr>
      <a:defRPr lang="en-US"/>
    </a:defPPr>
    <a:lvl1pPr marL="0" algn="l" defTabSz="3800165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1pPr>
    <a:lvl2pPr marL="1900080" algn="l" defTabSz="3800165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2pPr>
    <a:lvl3pPr marL="3800165" algn="l" defTabSz="3800165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3pPr>
    <a:lvl4pPr marL="5700245" algn="l" defTabSz="3800165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4pPr>
    <a:lvl5pPr marL="7600329" algn="l" defTabSz="3800165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5pPr>
    <a:lvl6pPr marL="9500409" algn="l" defTabSz="3800165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6pPr>
    <a:lvl7pPr marL="11400494" algn="l" defTabSz="3800165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7pPr>
    <a:lvl8pPr marL="13300574" algn="l" defTabSz="3800165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8pPr>
    <a:lvl9pPr marL="15200654" algn="l" defTabSz="3800165" rtl="0" eaLnBrk="1" latinLnBrk="0" hangingPunct="1">
      <a:defRPr sz="7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9F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391" autoAdjust="0"/>
  </p:normalViewPr>
  <p:slideViewPr>
    <p:cSldViewPr>
      <p:cViewPr>
        <p:scale>
          <a:sx n="10" d="100"/>
          <a:sy n="10" d="100"/>
        </p:scale>
        <p:origin x="-1896" y="-516"/>
      </p:cViewPr>
      <p:guideLst>
        <p:guide orient="horz" pos="11340"/>
        <p:guide pos="9072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9394" y="7200900"/>
            <a:ext cx="25923240" cy="9601200"/>
          </a:xfrm>
        </p:spPr>
        <p:txBody>
          <a:bodyPr vert="horz" lIns="185166" tIns="0" rIns="185166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194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F1A2-2B94-4302-A02F-D0313433BEB2}" type="datetimeFigureOut">
              <a:rPr lang="en-US" smtClean="0"/>
              <a:pPr/>
              <a:t>10/14/2010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2D4D-5112-4E58-8F07-FAA4DF497C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320540" y="17491415"/>
            <a:ext cx="2016252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1851660" indent="0" algn="ctr">
              <a:buNone/>
            </a:lvl2pPr>
            <a:lvl3pPr marL="3703320" indent="0" algn="ctr">
              <a:buNone/>
            </a:lvl3pPr>
            <a:lvl4pPr marL="5554980" indent="0" algn="ctr">
              <a:buNone/>
            </a:lvl4pPr>
            <a:lvl5pPr marL="7406640" indent="0" algn="ctr">
              <a:buNone/>
            </a:lvl5pPr>
            <a:lvl6pPr marL="9258300" indent="0" algn="ctr">
              <a:buNone/>
            </a:lvl6pPr>
            <a:lvl7pPr marL="11109960" indent="0" algn="ctr">
              <a:buNone/>
            </a:lvl7pPr>
            <a:lvl8pPr marL="12961620" indent="0" algn="ctr">
              <a:buNone/>
            </a:lvl8pPr>
            <a:lvl9pPr marL="1481328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F1A2-2B94-4302-A02F-D0313433BEB2}" type="datetimeFigureOut">
              <a:rPr lang="en-US" smtClean="0"/>
              <a:pPr/>
              <a:t>10/14/2010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2D4D-5112-4E58-8F07-FAA4DF497C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82610" y="1441852"/>
            <a:ext cx="6480810" cy="30720506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0180" y="1441852"/>
            <a:ext cx="18962370" cy="3072050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F1A2-2B94-4302-A02F-D0313433BEB2}" type="datetimeFigureOut">
              <a:rPr lang="en-US" smtClean="0"/>
              <a:pPr/>
              <a:t>10/14/2010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2D4D-5112-4E58-8F07-FAA4DF497C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F1A2-2B94-4302-A02F-D0313433BEB2}" type="datetimeFigureOut">
              <a:rPr lang="en-US" smtClean="0"/>
              <a:pPr/>
              <a:t>10/14/2010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2D4D-5112-4E58-8F07-FAA4DF497C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630" y="3200400"/>
            <a:ext cx="22322790" cy="96012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194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630" y="13165877"/>
            <a:ext cx="22322790" cy="7925988"/>
          </a:xfrm>
        </p:spPr>
        <p:txBody>
          <a:bodyPr anchor="t"/>
          <a:lstStyle>
            <a:lvl1pPr marL="296266" indent="0" algn="l">
              <a:buNone/>
              <a:defRPr sz="8100">
                <a:solidFill>
                  <a:schemeClr val="tx1"/>
                </a:solidFill>
              </a:defRPr>
            </a:lvl1pPr>
            <a:lvl2pPr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F1A2-2B94-4302-A02F-D0313433BEB2}" type="datetimeFigureOut">
              <a:rPr lang="en-US" smtClean="0"/>
              <a:pPr/>
              <a:t>10/14/2010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4963120" y="33687547"/>
            <a:ext cx="2400300" cy="1916906"/>
          </a:xfrm>
        </p:spPr>
        <p:txBody>
          <a:bodyPr/>
          <a:lstStyle/>
          <a:p>
            <a:fld id="{69022D4D-5112-4E58-8F07-FAA4DF497C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0180" y="8401053"/>
            <a:ext cx="12721590" cy="23761306"/>
          </a:xfrm>
        </p:spPr>
        <p:txBody>
          <a:bodyPr/>
          <a:lstStyle>
            <a:lvl1pPr>
              <a:defRPr sz="105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41830" y="8401053"/>
            <a:ext cx="12721590" cy="23761306"/>
          </a:xfrm>
        </p:spPr>
        <p:txBody>
          <a:bodyPr/>
          <a:lstStyle>
            <a:lvl1pPr>
              <a:defRPr sz="105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F1A2-2B94-4302-A02F-D0313433BEB2}" type="datetimeFigureOut">
              <a:rPr lang="en-US" smtClean="0"/>
              <a:pPr/>
              <a:t>10/14/2010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2D4D-5112-4E58-8F07-FAA4DF497C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80" y="1433513"/>
            <a:ext cx="25923240" cy="60007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180" y="8059341"/>
            <a:ext cx="12726592" cy="3942157"/>
          </a:xfrm>
        </p:spPr>
        <p:txBody>
          <a:bodyPr anchor="ctr"/>
          <a:lstStyle>
            <a:lvl1pPr marL="0" indent="0">
              <a:buNone/>
              <a:defRPr sz="9700" b="0" cap="all" baseline="0">
                <a:solidFill>
                  <a:schemeClr val="tx1"/>
                </a:solidFill>
              </a:defRPr>
            </a:lvl1pPr>
            <a:lvl2pPr>
              <a:buNone/>
              <a:defRPr sz="8100" b="1"/>
            </a:lvl2pPr>
            <a:lvl3pPr>
              <a:buNone/>
              <a:defRPr sz="7300" b="1"/>
            </a:lvl3pPr>
            <a:lvl4pPr>
              <a:buNone/>
              <a:defRPr sz="6500" b="1"/>
            </a:lvl4pPr>
            <a:lvl5pPr>
              <a:buNone/>
              <a:defRPr sz="65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4631830" y="8059341"/>
            <a:ext cx="12731591" cy="3942157"/>
          </a:xfrm>
        </p:spPr>
        <p:txBody>
          <a:bodyPr anchor="ctr"/>
          <a:lstStyle>
            <a:lvl1pPr marL="0" indent="0">
              <a:buNone/>
              <a:defRPr sz="9700" b="0" cap="all" baseline="0">
                <a:solidFill>
                  <a:schemeClr val="tx1"/>
                </a:solidFill>
              </a:defRPr>
            </a:lvl1pPr>
            <a:lvl2pPr>
              <a:buNone/>
              <a:defRPr sz="8100" b="1"/>
            </a:lvl2pPr>
            <a:lvl3pPr>
              <a:buNone/>
              <a:defRPr sz="7300" b="1"/>
            </a:lvl3pPr>
            <a:lvl4pPr>
              <a:buNone/>
              <a:defRPr sz="6500" b="1"/>
            </a:lvl4pPr>
            <a:lvl5pPr>
              <a:buNone/>
              <a:defRPr sz="65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440180" y="12401553"/>
            <a:ext cx="12726592" cy="19760806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1830" y="12401553"/>
            <a:ext cx="12731591" cy="19760806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F1A2-2B94-4302-A02F-D0313433BEB2}" type="datetimeFigureOut">
              <a:rPr lang="en-US" smtClean="0"/>
              <a:pPr/>
              <a:t>10/14/2010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2D4D-5112-4E58-8F07-FAA4DF497C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F1A2-2B94-4302-A02F-D0313433BEB2}" type="datetimeFigureOut">
              <a:rPr lang="en-US" smtClean="0"/>
              <a:pPr/>
              <a:t>10/14/2010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2D4D-5112-4E58-8F07-FAA4DF497C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F1A2-2B94-4302-A02F-D0313433BEB2}" type="datetimeFigureOut">
              <a:rPr lang="en-US" smtClean="0"/>
              <a:pPr/>
              <a:t>10/14/2010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2D4D-5112-4E58-8F07-FAA4DF497C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82" y="1433512"/>
            <a:ext cx="9476186" cy="6100763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89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440182" y="8001003"/>
            <a:ext cx="9476186" cy="24161356"/>
          </a:xfrm>
        </p:spPr>
        <p:txBody>
          <a:bodyPr/>
          <a:lstStyle>
            <a:lvl1pPr marL="0" indent="0">
              <a:buNone/>
              <a:defRPr sz="5700"/>
            </a:lvl1pPr>
            <a:lvl2pPr>
              <a:buNone/>
              <a:defRPr sz="4900"/>
            </a:lvl2pPr>
            <a:lvl3pPr>
              <a:buNone/>
              <a:defRPr sz="4100"/>
            </a:lvl3pPr>
            <a:lvl4pPr>
              <a:buNone/>
              <a:defRPr sz="3600"/>
            </a:lvl4pPr>
            <a:lvl5pPr>
              <a:buNone/>
              <a:defRPr sz="36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1261407" y="1433515"/>
            <a:ext cx="16102013" cy="30728843"/>
          </a:xfrm>
        </p:spPr>
        <p:txBody>
          <a:bodyPr/>
          <a:lstStyle>
            <a:lvl1pPr>
              <a:defRPr sz="10500"/>
            </a:lvl1pPr>
            <a:lvl2pPr>
              <a:defRPr sz="9700"/>
            </a:lvl2pPr>
            <a:lvl3pPr>
              <a:defRPr sz="8900"/>
            </a:lvl3pPr>
            <a:lvl4pPr>
              <a:defRPr sz="8100"/>
            </a:lvl4pPr>
            <a:lvl5pPr>
              <a:defRPr sz="73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F1A2-2B94-4302-A02F-D0313433BEB2}" type="datetimeFigureOut">
              <a:rPr lang="en-US" smtClean="0"/>
              <a:pPr/>
              <a:t>10/14/2010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2D4D-5112-4E58-8F07-FAA4DF497C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720" y="3200400"/>
            <a:ext cx="17282160" cy="2742012"/>
          </a:xfrm>
        </p:spPr>
        <p:txBody>
          <a:bodyPr lIns="185166" rIns="185166" bIns="0" anchor="b">
            <a:sp3d prstMaterial="softEdge"/>
          </a:bodyPr>
          <a:lstStyle>
            <a:lvl1pPr algn="ctr">
              <a:buNone/>
              <a:defRPr sz="81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60720" y="9617869"/>
            <a:ext cx="17282160" cy="208026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130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0720" y="6125632"/>
            <a:ext cx="17282160" cy="2784348"/>
          </a:xfrm>
        </p:spPr>
        <p:txBody>
          <a:bodyPr lIns="185166" tIns="185166" rIns="185166" anchor="t"/>
          <a:lstStyle>
            <a:lvl1pPr marL="0" indent="0" algn="ctr">
              <a:buNone/>
              <a:defRPr sz="5700"/>
            </a:lvl1pPr>
            <a:lvl2pPr>
              <a:defRPr sz="49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F1A2-2B94-4302-A02F-D0313433BEB2}" type="datetimeFigureOut">
              <a:rPr lang="en-US" smtClean="0"/>
              <a:pPr/>
              <a:t>10/14/2010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2D4D-5112-4E58-8F07-FAA4DF497C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440180" y="1441849"/>
            <a:ext cx="25923240" cy="6000750"/>
          </a:xfrm>
          <a:prstGeom prst="rect">
            <a:avLst/>
          </a:prstGeom>
        </p:spPr>
        <p:txBody>
          <a:bodyPr vert="horz" lIns="370332" tIns="185166" rIns="370332" bIns="185166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440180" y="8401050"/>
            <a:ext cx="25923240" cy="24723090"/>
          </a:xfrm>
          <a:prstGeom prst="rect">
            <a:avLst/>
          </a:prstGeom>
        </p:spPr>
        <p:txBody>
          <a:bodyPr vert="horz" lIns="370332" tIns="185166" rIns="370332" bIns="185166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1440180" y="33687547"/>
            <a:ext cx="6720840" cy="1916906"/>
          </a:xfrm>
          <a:prstGeom prst="rect">
            <a:avLst/>
          </a:prstGeom>
        </p:spPr>
        <p:txBody>
          <a:bodyPr vert="horz" lIns="370332" tIns="185166" rIns="370332" bIns="185166" anchor="b"/>
          <a:lstStyle>
            <a:lvl1pPr algn="l" eaLnBrk="1" latinLnBrk="0" hangingPunct="1">
              <a:defRPr kumimoji="0" sz="49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50FF1A2-2B94-4302-A02F-D0313433BEB2}" type="datetimeFigureOut">
              <a:rPr lang="en-US" smtClean="0"/>
              <a:pPr/>
              <a:t>10/14/2010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230" y="33687547"/>
            <a:ext cx="9121140" cy="1916906"/>
          </a:xfrm>
          <a:prstGeom prst="rect">
            <a:avLst/>
          </a:prstGeom>
        </p:spPr>
        <p:txBody>
          <a:bodyPr vert="horz" lIns="370332" tIns="185166" rIns="370332" bIns="185166" anchor="b"/>
          <a:lstStyle>
            <a:lvl1pPr algn="ctr" eaLnBrk="1" latinLnBrk="0" hangingPunct="1">
              <a:defRPr kumimoji="0" sz="49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24963120" y="33687547"/>
            <a:ext cx="2400300" cy="1916906"/>
          </a:xfrm>
          <a:prstGeom prst="rect">
            <a:avLst/>
          </a:prstGeom>
        </p:spPr>
        <p:txBody>
          <a:bodyPr vert="horz" lIns="0" tIns="185166" rIns="0" bIns="185166" anchor="b"/>
          <a:lstStyle>
            <a:lvl1pPr algn="r" eaLnBrk="1" latinLnBrk="0" hangingPunct="1">
              <a:defRPr kumimoji="0" sz="49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022D4D-5112-4E58-8F07-FAA4DF497C5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xStyles>
    <p:titleStyle>
      <a:lvl1pPr algn="ctr" rtl="0" eaLnBrk="1" latinLnBrk="0" hangingPunct="1">
        <a:spcBef>
          <a:spcPct val="0"/>
        </a:spcBef>
        <a:buNone/>
        <a:defRPr kumimoji="0" sz="166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21992" indent="-1666494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11300" kern="1200">
          <a:solidFill>
            <a:schemeClr val="tx1"/>
          </a:solidFill>
          <a:latin typeface="+mn-lt"/>
          <a:ea typeface="+mn-ea"/>
          <a:cs typeface="+mn-cs"/>
        </a:defRPr>
      </a:lvl1pPr>
      <a:lvl2pPr marL="3518154" indent="-1148029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9700" kern="1200">
          <a:solidFill>
            <a:schemeClr val="tx1"/>
          </a:solidFill>
          <a:latin typeface="+mn-lt"/>
          <a:ea typeface="+mn-ea"/>
          <a:cs typeface="+mn-cs"/>
        </a:defRPr>
      </a:lvl2pPr>
      <a:lvl3pPr marL="4592117" indent="-92583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8900" kern="1200">
          <a:solidFill>
            <a:schemeClr val="tx1"/>
          </a:solidFill>
          <a:latin typeface="+mn-lt"/>
          <a:ea typeface="+mn-ea"/>
          <a:cs typeface="+mn-cs"/>
        </a:defRPr>
      </a:lvl3pPr>
      <a:lvl4pPr marL="5480914" indent="-740664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6258611" indent="-740664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7147408" indent="-740664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7962138" indent="-740664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8776868" indent="-740664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9591599" indent="-740664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57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703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55549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9258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11099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29616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48132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eekalerts.com/u/robot-chick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33448" y="17066146"/>
            <a:ext cx="5616624" cy="396044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12000"/>
              </a:srgbClr>
            </a:outerShdw>
          </a:effectLst>
        </p:spPr>
      </p:pic>
      <p:sp>
        <p:nvSpPr>
          <p:cNvPr id="4" name="Rectangle 3"/>
          <p:cNvSpPr/>
          <p:nvPr/>
        </p:nvSpPr>
        <p:spPr>
          <a:xfrm>
            <a:off x="3490469" y="523945"/>
            <a:ext cx="23516966" cy="2118793"/>
          </a:xfrm>
          <a:prstGeom prst="rect">
            <a:avLst/>
          </a:prstGeom>
        </p:spPr>
        <p:txBody>
          <a:bodyPr wrap="square" lIns="86621" tIns="43311" rIns="86621" bIns="43311">
            <a:spAutoFit/>
          </a:bodyPr>
          <a:lstStyle/>
          <a:p>
            <a:pPr algn="ctr"/>
            <a:endParaRPr lang="sr-Latn-CS" sz="6600" b="1" dirty="0" smtClean="0"/>
          </a:p>
          <a:p>
            <a:pPr algn="ctr"/>
            <a:r>
              <a:rPr lang="sr-Latn-CS" sz="6600" b="1" dirty="0" smtClean="0"/>
              <a:t>MESTO PROBIOTIKA U SAVREMENOJ PROIZVODNJI</a:t>
            </a:r>
            <a:endParaRPr lang="en-US" sz="6600" dirty="0"/>
          </a:p>
        </p:txBody>
      </p:sp>
      <p:sp>
        <p:nvSpPr>
          <p:cNvPr id="5" name="Rectangle 4"/>
          <p:cNvSpPr/>
          <p:nvPr/>
        </p:nvSpPr>
        <p:spPr>
          <a:xfrm>
            <a:off x="2338342" y="3338803"/>
            <a:ext cx="24194688" cy="2611236"/>
          </a:xfrm>
          <a:prstGeom prst="rect">
            <a:avLst/>
          </a:prstGeom>
        </p:spPr>
        <p:txBody>
          <a:bodyPr wrap="square" lIns="86621" tIns="43311" rIns="86621" bIns="43311">
            <a:spAutoFit/>
          </a:bodyPr>
          <a:lstStyle/>
          <a:p>
            <a:pPr algn="ctr"/>
            <a:r>
              <a:rPr lang="sr-Latn-CS" sz="5400" i="1" dirty="0" smtClean="0">
                <a:latin typeface="Times New Roman" pitchFamily="18" charset="0"/>
                <a:cs typeface="Times New Roman" pitchFamily="18" charset="0"/>
              </a:rPr>
              <a:t>Tatjana Savković</a:t>
            </a:r>
            <a:r>
              <a:rPr lang="sr-Latn-CS" sz="5400" i="1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CS" sz="5400" i="1" dirty="0" smtClean="0">
                <a:latin typeface="Times New Roman" pitchFamily="18" charset="0"/>
                <a:cs typeface="Times New Roman" pitchFamily="18" charset="0"/>
              </a:rPr>
              <a:t>, Marija Jokanović</a:t>
            </a:r>
            <a:r>
              <a:rPr lang="sr-Latn-CS" sz="54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5400" dirty="0" smtClean="0"/>
              <a:t> </a:t>
            </a:r>
            <a:endParaRPr lang="en-US" sz="5400" dirty="0" smtClean="0"/>
          </a:p>
          <a:p>
            <a:pPr algn="ctr"/>
            <a:r>
              <a:rPr lang="sr-Latn-CS" sz="2800" baseline="30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Univerzitet u Novom Sadu, Naučni institut za prehrambene tehnologije, Novi Sad Bulevar cara Lazara 1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sr-Latn-CS" sz="28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Univerzitet u Novom Sadu, Tehnološki fakultet, Novi Sad Bulevar cara Lazara </a:t>
            </a:r>
            <a:endParaRPr lang="sr-Latn-C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Documents and Settings\kokic\My Documents\Svašta\Razno\Logo Instituta\logo\FINS\vertikalan\FI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264" y="720330"/>
            <a:ext cx="2575345" cy="3265630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1440360" y="5832898"/>
            <a:ext cx="12457384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C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sr-Latn-C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APSTRAKT</a:t>
            </a:r>
          </a:p>
          <a:p>
            <a:pPr algn="just"/>
            <a:endParaRPr lang="sr-Latn-CS" sz="2800" dirty="0" smtClean="0"/>
          </a:p>
          <a:p>
            <a:pPr algn="just"/>
            <a:r>
              <a:rPr lang="en-US" sz="2800" noProof="1" smtClean="0"/>
              <a:t>Prisutnost stresa kod domaćih životinja, a posebno brojlera je velika. Velika diskusija je oko upotrebe reči stres, stresori, nespecifične rekacije, adaptacije, reakcije i slično. Brojnim eksperimentima se pokušalo uticati na stresne situacije u proizvodnji brojlera i ustanovljeni su blagotvorni efekti upotrebe aditiva (probiotika) u ishrani. Jednim kratkim pregledom, odgovorićemo na sledeća pitanja:</a:t>
            </a:r>
          </a:p>
          <a:p>
            <a:pPr algn="just"/>
            <a:endParaRPr lang="en-US" sz="2800" noProof="1" smtClean="0"/>
          </a:p>
          <a:p>
            <a:pPr lvl="0" algn="just">
              <a:buFont typeface="Wingdings" pitchFamily="2" charset="2"/>
              <a:buChar char="Ø"/>
            </a:pPr>
            <a:r>
              <a:rPr lang="en-US" sz="2800" noProof="1" smtClean="0"/>
              <a:t>Šta je stres?</a:t>
            </a:r>
          </a:p>
          <a:p>
            <a:pPr lvl="0" algn="just">
              <a:buFont typeface="Wingdings" pitchFamily="2" charset="2"/>
              <a:buChar char="Ø"/>
            </a:pPr>
            <a:r>
              <a:rPr lang="en-US" sz="2800" noProof="1" smtClean="0"/>
              <a:t>Šta su probiotici?</a:t>
            </a:r>
          </a:p>
          <a:p>
            <a:pPr lvl="0">
              <a:buFont typeface="Wingdings" pitchFamily="2" charset="2"/>
              <a:buChar char="Ø"/>
            </a:pPr>
            <a:r>
              <a:rPr lang="en-US" sz="2800" noProof="1" smtClean="0"/>
              <a:t>Kako probiotici deluju?</a:t>
            </a:r>
          </a:p>
          <a:p>
            <a:pPr lvl="0">
              <a:buFont typeface="Wingdings" pitchFamily="2" charset="2"/>
              <a:buChar char="Ø"/>
            </a:pPr>
            <a:r>
              <a:rPr lang="en-US" sz="2800" noProof="1" smtClean="0"/>
              <a:t>Pozitivni uticaju probiotika.</a:t>
            </a:r>
          </a:p>
          <a:p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4689832" y="8209162"/>
            <a:ext cx="1195332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33" name="Picture 9" descr="http://www.faqs.org/photo-dict/photofiles/list/3879/5213baby_chick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8312" y="30603650"/>
            <a:ext cx="5353050" cy="4943476"/>
          </a:xfrm>
          <a:prstGeom prst="rect">
            <a:avLst/>
          </a:prstGeom>
          <a:noFill/>
        </p:spPr>
      </p:pic>
      <p:pic>
        <p:nvPicPr>
          <p:cNvPr id="13" name="Picture 9" descr="http://www.faqs.org/photo-dict/photofiles/list/3879/5213baby_chick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64896" y="30603650"/>
            <a:ext cx="5353050" cy="4943476"/>
          </a:xfrm>
          <a:prstGeom prst="rect">
            <a:avLst/>
          </a:prstGeom>
          <a:noFill/>
        </p:spPr>
      </p:pic>
      <p:pic>
        <p:nvPicPr>
          <p:cNvPr id="14" name="Picture 9" descr="http://www.faqs.org/photo-dict/photofiles/list/3879/5213baby_chick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33448" y="30603650"/>
            <a:ext cx="5353050" cy="4943476"/>
          </a:xfrm>
          <a:prstGeom prst="rect">
            <a:avLst/>
          </a:prstGeom>
          <a:noFill/>
        </p:spPr>
      </p:pic>
      <p:pic>
        <p:nvPicPr>
          <p:cNvPr id="15" name="Picture 9" descr="http://www.faqs.org/photo-dict/photofiles/list/3879/5213baby_chick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02000" y="30603650"/>
            <a:ext cx="5353050" cy="4943476"/>
          </a:xfrm>
          <a:prstGeom prst="rect">
            <a:avLst/>
          </a:prstGeom>
          <a:noFill/>
        </p:spPr>
      </p:pic>
      <p:pic>
        <p:nvPicPr>
          <p:cNvPr id="16" name="Picture 9" descr="http://www.faqs.org/photo-dict/photofiles/list/3879/5213baby_chick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530592" y="30603650"/>
            <a:ext cx="5353050" cy="4943476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1152328" y="12601650"/>
            <a:ext cx="9865096" cy="13572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C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sr-Latn-C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noProof="1" smtClean="0"/>
              <a:t>Šta su to probiotici?</a:t>
            </a:r>
            <a:endParaRPr lang="en-US" sz="2800" noProof="1" smtClean="0"/>
          </a:p>
          <a:p>
            <a:pPr algn="just"/>
            <a:r>
              <a:rPr lang="en-US" sz="2800" b="1" noProof="1" smtClean="0"/>
              <a:t> </a:t>
            </a:r>
            <a:endParaRPr lang="en-US" sz="2800" noProof="1" smtClean="0"/>
          </a:p>
          <a:p>
            <a:pPr algn="just"/>
            <a:r>
              <a:rPr lang="en-US" sz="2800" noProof="1" smtClean="0"/>
              <a:t>Prema definiciji Svetske zdravstvene organizacije, probiotici su živi mikrorganizmi (tzv. dobre bakterije) koje primenjene u adekvatnoj količini u ishrani imaju povoljan učinak. Probiotici su mikroorganizmi koji nakon peronalnog unosa imaju pozitivan efekat u prevenciji određenih stresnih situacija.</a:t>
            </a:r>
          </a:p>
          <a:p>
            <a:pPr algn="just"/>
            <a:r>
              <a:rPr lang="en-US" sz="2800" noProof="1" smtClean="0"/>
              <a:t>Probiotici su stimulatori koji omogućavaju uspešan uzgoj stoke i živine uz maksimalno uvažavanje higijenskih zahteva za proizvodnjom zdravstveno bezbednih namirnica životinjskog porekla.</a:t>
            </a:r>
          </a:p>
          <a:p>
            <a:pPr algn="just"/>
            <a:endParaRPr lang="sr-Latn-CS" sz="2800" noProof="1" smtClean="0"/>
          </a:p>
          <a:p>
            <a:pPr algn="just"/>
            <a:r>
              <a:rPr lang="en-US" sz="2800" noProof="1" smtClean="0"/>
              <a:t>Probiotici su mlečnokiselinske bakterije i to:</a:t>
            </a:r>
          </a:p>
          <a:p>
            <a:pPr lvl="0" algn="ctr"/>
            <a:r>
              <a:rPr lang="en-US" sz="2800" i="1" noProof="1" smtClean="0"/>
              <a:t>Lactobacillus acidophilus,</a:t>
            </a:r>
            <a:endParaRPr lang="en-US" sz="2800" noProof="1" smtClean="0"/>
          </a:p>
          <a:p>
            <a:pPr lvl="0" algn="ctr"/>
            <a:r>
              <a:rPr lang="en-US" sz="2800" i="1" noProof="1" smtClean="0"/>
              <a:t>Lactobacillus vulgaris,</a:t>
            </a:r>
            <a:endParaRPr lang="en-US" sz="2800" noProof="1" smtClean="0"/>
          </a:p>
          <a:p>
            <a:pPr lvl="0" algn="ctr"/>
            <a:r>
              <a:rPr lang="en-US" sz="2800" i="1" noProof="1" smtClean="0"/>
              <a:t>Lactobacillus casei,</a:t>
            </a:r>
            <a:endParaRPr lang="en-US" sz="2800" noProof="1" smtClean="0"/>
          </a:p>
          <a:p>
            <a:pPr lvl="0" algn="ctr"/>
            <a:r>
              <a:rPr lang="en-US" sz="2800" i="1" noProof="1" smtClean="0"/>
              <a:t>Streptococus feacium,</a:t>
            </a:r>
            <a:endParaRPr lang="en-US" sz="2800" noProof="1" smtClean="0"/>
          </a:p>
          <a:p>
            <a:pPr lvl="0" algn="ctr"/>
            <a:r>
              <a:rPr lang="en-US" sz="2800" i="1" noProof="1" smtClean="0"/>
              <a:t>Streptococus lactis,</a:t>
            </a:r>
            <a:endParaRPr lang="en-US" sz="2800" noProof="1" smtClean="0"/>
          </a:p>
          <a:p>
            <a:pPr lvl="0" algn="ctr"/>
            <a:r>
              <a:rPr lang="en-US" sz="2800" i="1" noProof="1" smtClean="0"/>
              <a:t>Streptococus thermopulus i</a:t>
            </a:r>
            <a:endParaRPr lang="en-US" sz="2800" noProof="1" smtClean="0"/>
          </a:p>
          <a:p>
            <a:pPr lvl="0" algn="ctr"/>
            <a:r>
              <a:rPr lang="en-US" sz="2800" i="1" noProof="1" smtClean="0"/>
              <a:t>Streptococus diacetifaktus</a:t>
            </a:r>
            <a:r>
              <a:rPr lang="en-US" sz="2800" noProof="1" smtClean="0"/>
              <a:t>.</a:t>
            </a:r>
            <a:endParaRPr lang="sr-Latn-CS" sz="2800" noProof="1" smtClean="0"/>
          </a:p>
          <a:p>
            <a:pPr lvl="0" algn="ctr"/>
            <a:endParaRPr lang="en-US" sz="2800" noProof="1" smtClean="0"/>
          </a:p>
          <a:p>
            <a:r>
              <a:rPr lang="en-US" sz="2800" noProof="1" smtClean="0"/>
              <a:t>Od drugih vrsta mikroorganizama u probiotike spadaju:</a:t>
            </a:r>
          </a:p>
          <a:p>
            <a:pPr lvl="0" algn="ctr"/>
            <a:r>
              <a:rPr lang="en-US" sz="2800" i="1" noProof="1" smtClean="0"/>
              <a:t>Bacillus rublitus,</a:t>
            </a:r>
            <a:endParaRPr lang="en-US" sz="2800" noProof="1" smtClean="0"/>
          </a:p>
          <a:p>
            <a:pPr lvl="0" algn="ctr"/>
            <a:r>
              <a:rPr lang="en-US" sz="2800" i="1" noProof="1" smtClean="0"/>
              <a:t>Bacillus toyoi,</a:t>
            </a:r>
            <a:endParaRPr lang="en-US" sz="2800" noProof="1" smtClean="0"/>
          </a:p>
          <a:p>
            <a:pPr lvl="0" algn="ctr"/>
            <a:r>
              <a:rPr lang="en-US" sz="2800" i="1" noProof="1" smtClean="0"/>
              <a:t>Aspeeigilus aryzae i</a:t>
            </a:r>
            <a:endParaRPr lang="en-US" sz="2800" noProof="1" smtClean="0"/>
          </a:p>
          <a:p>
            <a:pPr lvl="0" algn="ctr"/>
            <a:r>
              <a:rPr lang="en-US" sz="2800" i="1" noProof="1" smtClean="0"/>
              <a:t>Bifears bilfidrem </a:t>
            </a:r>
            <a:r>
              <a:rPr lang="en-US" sz="2800" noProof="1" smtClean="0"/>
              <a:t>i drugi.</a:t>
            </a:r>
          </a:p>
          <a:p>
            <a:endParaRPr lang="en-US" sz="3600" dirty="0" smtClean="0"/>
          </a:p>
          <a:p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792288" y="27147266"/>
            <a:ext cx="26354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noProof="1" smtClean="0"/>
              <a:t>ZAKLJUČAK </a:t>
            </a:r>
            <a:endParaRPr lang="en-US" sz="3200" noProof="1" smtClean="0"/>
          </a:p>
          <a:p>
            <a:pPr algn="just"/>
            <a:r>
              <a:rPr lang="en-US" sz="3200" noProof="1" smtClean="0"/>
              <a:t> </a:t>
            </a:r>
          </a:p>
          <a:p>
            <a:pPr algn="just"/>
            <a:r>
              <a:rPr lang="en-US" sz="3200" noProof="1" smtClean="0"/>
              <a:t>Primena probiotika u savremenoj proizvodnji je ogromna i zauzima značajno mesto. Probiotik inhibira potencijalne patogene bakterije digestivnog trakta, utiče na proizvodnju (sekreciju) enzima za varenje, smanjuje proizvodnju otrovnih enzima, stimuliše apetit. Prevencija je raznim stresnim uslovima u intenzivnoj brojlerskoj proizvodnji. Probiotici zadovoljavaju osnovne postulate organske proizvodnje, a to je da nema nepoželjnih rezidua i karenci i da nema kontaminacije životne sredine.</a:t>
            </a:r>
          </a:p>
          <a:p>
            <a:r>
              <a:rPr lang="en-US" sz="3200" noProof="1" smtClean="0"/>
              <a:t> </a:t>
            </a:r>
            <a:endParaRPr lang="en-US" sz="3200" noProof="1"/>
          </a:p>
        </p:txBody>
      </p:sp>
      <p:sp>
        <p:nvSpPr>
          <p:cNvPr id="19" name="TextBox 18"/>
          <p:cNvSpPr txBox="1"/>
          <p:nvPr/>
        </p:nvSpPr>
        <p:spPr>
          <a:xfrm flipV="1">
            <a:off x="1512368" y="15926734"/>
            <a:ext cx="9216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Latn-C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sr-Latn-C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5049872" y="6408962"/>
            <a:ext cx="11953328" cy="7237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UVOD</a:t>
            </a:r>
            <a:endParaRPr kumimoji="0" lang="sr-Latn-CS" sz="2800" b="1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Pitanje stresa i njegovo ublažavanje u brojlerskoj proizvodnji je od velikog značaja. Re</a:t>
            </a: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enje ovog problema smo na</a:t>
            </a: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 u probioticima </a:t>
            </a: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aditivu koje je već odomaćen u primeni. Upravo sa ovim aditivom do</a:t>
            </a: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 se do prirodne alternative koja ispunjava visoke zahteve i potro</a:t>
            </a: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ačkog lobija i zakonskih regulativa.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en-US" sz="28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 je stres?</a:t>
            </a:r>
            <a:endParaRPr kumimoji="0" lang="en-US" sz="28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 intenzivnoj brojlerskoj proizvodnji javlja se veliki broj stresova koji dovode do stresne reakcije organizma. Ukratko nabrojano i ra</a:t>
            </a: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članjeno, to bi bilo: temperatura, vlažnost, strujanje vazduha, svetlost, buka, prisustvo </a:t>
            </a: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tetnih gasova, prenaseljenost, promena načina držanja, promena obroka, neizbalansiranost obroka itd. U osnovi prirode delujućeg nadražaja na organizam životinja to su: fizički, hemijski, biolo</a:t>
            </a: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ki i psihički nadražaji.</a:t>
            </a:r>
            <a:endParaRPr kumimoji="0" lang="en-US" sz="28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Stres je, znači, biolo</a:t>
            </a: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en-US" sz="28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 reakcija organizma na razne stresore, tj. uslove koji okružuju proizvodnju, a napred su nabrojani.</a:t>
            </a:r>
            <a:endParaRPr kumimoji="0" lang="en-US" sz="28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17138104" y="13609762"/>
            <a:ext cx="9937104" cy="13018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noProof="1" smtClean="0"/>
              <a:t>Mehanizam delovanja</a:t>
            </a:r>
            <a:endParaRPr lang="en-US" sz="2800" noProof="1" smtClean="0"/>
          </a:p>
          <a:p>
            <a:r>
              <a:rPr lang="en-US" sz="2800" noProof="1" smtClean="0"/>
              <a:t> </a:t>
            </a:r>
          </a:p>
          <a:p>
            <a:pPr algn="just"/>
            <a:r>
              <a:rPr lang="en-US" sz="2800" noProof="1" smtClean="0"/>
              <a:t>Probiotici su upravo bioregulatori održavanja eubioze, a u isto vreme i antagonisti intestalnim patogenim bakterijama, jer:</a:t>
            </a:r>
          </a:p>
          <a:p>
            <a:pPr lvl="0" algn="just">
              <a:buFont typeface="Wingdings" pitchFamily="2" charset="2"/>
              <a:buChar char="§"/>
            </a:pPr>
            <a:r>
              <a:rPr lang="en-US" sz="2800" noProof="1" smtClean="0"/>
              <a:t>formiraju odbrambene supstance, kao što su mlečna kiselina, masna kiselina sa kratkim lancima baktericidne, koji deluje protiv patogenih bakterija,</a:t>
            </a:r>
          </a:p>
          <a:p>
            <a:pPr lvl="0" algn="just">
              <a:buFont typeface="Wingdings" pitchFamily="2" charset="2"/>
              <a:buChar char="§"/>
            </a:pPr>
            <a:r>
              <a:rPr lang="en-US" sz="2800" noProof="1" smtClean="0"/>
              <a:t>obezbeđuje da supstrat u crevima ostane bez patogenih bakterija,</a:t>
            </a:r>
          </a:p>
          <a:p>
            <a:pPr lvl="0" algn="just">
              <a:buFont typeface="Wingdings" pitchFamily="2" charset="2"/>
              <a:buChar char="§"/>
            </a:pPr>
            <a:r>
              <a:rPr lang="en-US" sz="2800" noProof="1" smtClean="0"/>
              <a:t>naseljavaju sva creva u vrlo kratkom vremenu,</a:t>
            </a:r>
          </a:p>
          <a:p>
            <a:pPr lvl="0" algn="just">
              <a:buFont typeface="Wingdings" pitchFamily="2" charset="2"/>
              <a:buChar char="§"/>
            </a:pPr>
            <a:r>
              <a:rPr lang="en-US" sz="2800" noProof="1" smtClean="0"/>
              <a:t>formiraju biofilm kao barijeru protiv potencijalnih patogenih bakterija,</a:t>
            </a:r>
          </a:p>
          <a:p>
            <a:pPr lvl="0" algn="just">
              <a:buFont typeface="Wingdings" pitchFamily="2" charset="2"/>
              <a:buChar char="§"/>
            </a:pPr>
            <a:r>
              <a:rPr lang="en-US" sz="2800" noProof="1" smtClean="0"/>
              <a:t>preveniraju adheziju </a:t>
            </a:r>
            <a:r>
              <a:rPr lang="en-US" sz="2800" i="1" noProof="1" smtClean="0"/>
              <a:t>E-coli</a:t>
            </a:r>
            <a:r>
              <a:rPr lang="en-US" sz="2800" noProof="1" smtClean="0"/>
              <a:t> virusa na zid creva i ne dozvoljavaju im da stignu na crevni epitel,</a:t>
            </a:r>
          </a:p>
          <a:p>
            <a:pPr lvl="0" algn="just">
              <a:buFont typeface="Wingdings" pitchFamily="2" charset="2"/>
              <a:buChar char="§"/>
            </a:pPr>
            <a:r>
              <a:rPr lang="en-US" sz="2800" noProof="1" smtClean="0"/>
              <a:t>stimulišu zid creva na povećano stvaranje – formiranje mukozne sluzi (koja ima zaštitnu funkciju) i antitela (imuna stimulacija),</a:t>
            </a:r>
          </a:p>
          <a:p>
            <a:pPr lvl="0" algn="just">
              <a:buFont typeface="Wingdings" pitchFamily="2" charset="2"/>
              <a:buChar char="§"/>
            </a:pPr>
            <a:r>
              <a:rPr lang="en-US" sz="2800" noProof="1" smtClean="0"/>
              <a:t>poboljšavaju varenje, iskorišćavanje hrane i povećanje prirasta,</a:t>
            </a:r>
          </a:p>
          <a:p>
            <a:pPr lvl="0" algn="just">
              <a:buFont typeface="Wingdings" pitchFamily="2" charset="2"/>
              <a:buChar char="§"/>
            </a:pPr>
            <a:r>
              <a:rPr lang="en-US" sz="2800" noProof="1" smtClean="0"/>
              <a:t>povećavaju absorbciju masnih kiselina i jedinjenja bogatih energijom,</a:t>
            </a:r>
          </a:p>
          <a:p>
            <a:pPr lvl="0" algn="just">
              <a:buFont typeface="Wingdings" pitchFamily="2" charset="2"/>
              <a:buChar char="§"/>
            </a:pPr>
            <a:r>
              <a:rPr lang="en-US" sz="2800" noProof="1" smtClean="0"/>
              <a:t>potpomažu poremećene procese varenja sa stvaranjem gasova nastalih od hrane i</a:t>
            </a:r>
          </a:p>
          <a:p>
            <a:pPr lvl="0" algn="just">
              <a:buFont typeface="Wingdings" pitchFamily="2" charset="2"/>
              <a:buChar char="§"/>
            </a:pPr>
            <a:r>
              <a:rPr lang="en-US" sz="2800" noProof="1" smtClean="0"/>
              <a:t>sprečavaju opterećenje debelih creva nesvarljivom hranom i tako zaustavljaju snabdevanje hranom koliformnih bakterija.</a:t>
            </a:r>
          </a:p>
          <a:p>
            <a:pPr algn="just"/>
            <a:endParaRPr lang="sr-Latn-CS" sz="2800" noProof="1" smtClean="0"/>
          </a:p>
          <a:p>
            <a:pPr algn="just"/>
            <a:r>
              <a:rPr lang="en-US" sz="2800" noProof="1" smtClean="0"/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753728" y="25707106"/>
            <a:ext cx="184731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008312" y="25635098"/>
            <a:ext cx="26066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noProof="1" smtClean="0"/>
              <a:t>U principu, mehanizam delovanja probiotika se objašnjava time što mlečnokiselinske bakterije proizvode mlečnu i sirćetnu kiselinu, uz sniženje pH vrednosti, a kisela sredina inhibira razmnožavanje gram-negativnih bakterija, odnosno populacija </a:t>
            </a:r>
            <a:r>
              <a:rPr lang="en-US" sz="2800" i="1" noProof="1" smtClean="0"/>
              <a:t>coli</a:t>
            </a:r>
            <a:r>
              <a:rPr lang="en-US" sz="2800" noProof="1" smtClean="0"/>
              <a:t> bakterija.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6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653170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</TotalTime>
  <Words>286</Words>
  <Application>Microsoft Office PowerPoint</Application>
  <PresentationFormat>Custom</PresentationFormat>
  <Paragraphs>65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Apex</vt:lpstr>
      <vt:lpstr>Slide 1</vt:lpstr>
    </vt:vector>
  </TitlesOfParts>
  <Company>FINS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bojana.kokic</dc:creator>
  <cp:lastModifiedBy>zdenka.markovic</cp:lastModifiedBy>
  <cp:revision>80</cp:revision>
  <dcterms:created xsi:type="dcterms:W3CDTF">2010-08-31T11:05:50Z</dcterms:created>
  <dcterms:modified xsi:type="dcterms:W3CDTF">2010-10-14T12:13:03Z</dcterms:modified>
</cp:coreProperties>
</file>